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8"/>
  </p:notesMasterIdLst>
  <p:handoutMasterIdLst>
    <p:handoutMasterId r:id="rId9"/>
  </p:handoutMasterIdLst>
  <p:sldIdLst>
    <p:sldId id="256" r:id="rId3"/>
    <p:sldId id="260" r:id="rId4"/>
    <p:sldId id="263" r:id="rId5"/>
    <p:sldId id="259" r:id="rId6"/>
    <p:sldId id="262" r:id="rId7"/>
  </p:sldIdLst>
  <p:sldSz cx="9144000" cy="6858000" type="screen4x3"/>
  <p:notesSz cx="9144000" cy="6858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523B01-4A45-4280-AE05-337F9A54ABFE}">
          <p14:sldIdLst>
            <p14:sldId id="256"/>
            <p14:sldId id="260"/>
            <p14:sldId id="263"/>
          </p14:sldIdLst>
        </p14:section>
        <p14:section name="Untitled Section" id="{FB586CF4-C693-42D0-BDEB-7D84EAD54428}">
          <p14:sldIdLst>
            <p14:sldId id="259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313D"/>
    <a:srgbClr val="65482B"/>
    <a:srgbClr val="C75806"/>
    <a:srgbClr val="000000"/>
    <a:srgbClr val="00499F"/>
    <a:srgbClr val="0CC1E0"/>
    <a:srgbClr val="1B00FE"/>
    <a:srgbClr val="4F21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493" autoAdjust="0"/>
    <p:restoredTop sz="94648" autoAdjust="0"/>
  </p:normalViewPr>
  <p:slideViewPr>
    <p:cSldViewPr>
      <p:cViewPr varScale="1">
        <p:scale>
          <a:sx n="93" d="100"/>
          <a:sy n="93" d="100"/>
        </p:scale>
        <p:origin x="1766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160"/>
        <p:guide pos="288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i="1" u="sng" spc="300" dirty="0"/>
              <a:t>BPL</a:t>
            </a:r>
            <a:r>
              <a:rPr lang="en-US" i="1" u="sng" spc="300" baseline="0" dirty="0"/>
              <a:t> %</a:t>
            </a:r>
            <a:endParaRPr lang="en-IN" i="1" u="sng" spc="300" dirty="0"/>
          </a:p>
        </c:rich>
      </c:tx>
      <c:layout>
        <c:manualLayout>
          <c:xMode val="edge"/>
          <c:yMode val="edge"/>
          <c:x val="0.4761258850026765"/>
          <c:y val="0.158732363070769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Odisha</c:v>
                </c:pt>
                <c:pt idx="1">
                  <c:v>Madhya Pradesh</c:v>
                </c:pt>
                <c:pt idx="2">
                  <c:v>Maharashtra</c:v>
                </c:pt>
                <c:pt idx="3">
                  <c:v>Rajasthan</c:v>
                </c:pt>
                <c:pt idx="4">
                  <c:v>Chattisgarh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46.8</c:v>
                </c:pt>
                <c:pt idx="1">
                  <c:v>36.9</c:v>
                </c:pt>
                <c:pt idx="2">
                  <c:v>29.6</c:v>
                </c:pt>
                <c:pt idx="3">
                  <c:v>18.7</c:v>
                </c:pt>
                <c:pt idx="4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38-4D89-A3E1-CD7F0BF976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Odisha</c:v>
                </c:pt>
                <c:pt idx="1">
                  <c:v>Madhya Pradesh</c:v>
                </c:pt>
                <c:pt idx="2">
                  <c:v>Maharashtra</c:v>
                </c:pt>
                <c:pt idx="3">
                  <c:v>Rajasthan</c:v>
                </c:pt>
                <c:pt idx="4">
                  <c:v>Chattisgarh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6238-4D89-A3E1-CD7F0BF976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Odisha</c:v>
                </c:pt>
                <c:pt idx="1">
                  <c:v>Madhya Pradesh</c:v>
                </c:pt>
                <c:pt idx="2">
                  <c:v>Maharashtra</c:v>
                </c:pt>
                <c:pt idx="3">
                  <c:v>Rajasthan</c:v>
                </c:pt>
                <c:pt idx="4">
                  <c:v>Chattisgarh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6238-4D89-A3E1-CD7F0BF976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90611472"/>
        <c:axId val="262900224"/>
      </c:barChart>
      <c:catAx>
        <c:axId val="29061147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Major</a:t>
                </a:r>
                <a:r>
                  <a:rPr lang="en-US" baseline="0" dirty="0"/>
                  <a:t> States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62900224"/>
        <c:crosses val="autoZero"/>
        <c:auto val="1"/>
        <c:lblAlgn val="ctr"/>
        <c:lblOffset val="100"/>
        <c:noMultiLvlLbl val="0"/>
      </c:catAx>
      <c:valAx>
        <c:axId val="2629002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Population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90611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D2DC5976-4CB6-46CE-95B1-C48312F947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B333208D-962E-475E-8347-EB83FAC4FE6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26D74D6F-42AB-45EC-8658-5EA44520AF6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E24708BF-92A9-4446-BB43-F9B01CD6F0D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FBEF3B3D-8E94-4D91-9612-EF33EA6698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7FF17556-71F0-42D5-AE98-546216BCF7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BC982958-48E2-4C03-A4CA-97DD007B3DC8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F07071E-273E-405D-87CE-7290DD1968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9388" y="5229225"/>
            <a:ext cx="5543550" cy="10080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ru-RU" altLang="en-US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436FEDB-0FE2-4D07-A016-797C8FA5D1D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9388" y="6237288"/>
            <a:ext cx="5546725" cy="503237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>
                <a:solidFill>
                  <a:srgbClr val="6E615D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ru-RU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521D-30CE-4C35-B1ED-2D012E7D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796D6-1DB4-4320-B781-696ADADBE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2CB94-5E1C-4788-8033-4B7FE11BA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F30B8-8945-4793-8630-356D37D4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7D580-1CF5-4C2E-BF0A-EE4686CA1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186F90-D0F3-4AB6-ACF3-44CC81F7DD7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3598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9CBE8-B2D1-4F34-AF2D-DB1D96660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4638" y="260350"/>
            <a:ext cx="2051050" cy="5473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62A3B-00F8-424F-9672-7BF877BF1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260350"/>
            <a:ext cx="6003925" cy="5473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311E6-44AF-471A-AB53-0D5306384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227A1-0067-4D3A-8893-6685881D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34DB7-78C3-490C-BF1E-FEBF8646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B02FB3-6747-41C7-AD41-F351620C84E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9119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0C6D-F0DE-4B36-A25D-D7A12FFBA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E75FC-B2A9-41F0-940D-065850B70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51F04-157A-4F65-B11F-B6C047F9E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F58C4-377F-4914-AD3B-AB4D5C7A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0AA0-0F0A-44BE-9FEC-C82640D2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4A3DD0-8616-4F99-AB15-530F06102A43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1995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3956B-03BE-49EE-A7D6-DF011D5B3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D5A3-A58D-44B0-8CD1-0EAA2E9F4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BBB03-D140-4007-B3FD-E13CCDE46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9DF7E-C059-439D-AF44-DEDF957E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5D9E9-B0BA-4077-9CF9-84C7860C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71938A-9777-46FB-BACA-A6263FB30A72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37377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4A03-216E-412B-86AD-4E9FE848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47DF8-C714-4018-A1FD-35435E038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4230E-B803-49E2-AB23-83108EC03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84422-423D-4815-B0E6-FF8E439D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CC776-2428-47FD-B6AF-5AACB6C1E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4927B-4B5A-41D8-AC00-3DE975ED6EC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68006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4E31-0C9B-440E-AC0C-9CD22047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0F60E-632C-4E8A-AE0C-B3A383BF5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27B5F2-AC95-4421-A9CE-0C3AD0A93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54F4B-33D8-49C4-A5CF-1630FA1EF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C642F-7A53-413C-8887-A946D0718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9BB4B-FB97-4E2C-BDDD-3420BD0C6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3D0D23-EC0A-45EC-8887-9DB6F705032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47705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36B0-6910-45E0-9E45-96B201E6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5C034-FCDB-412F-9B4E-4BF313821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EB015-0823-408B-B5ED-2581E8959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0E2A2E-8173-4E91-AD95-47D167C17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BE1602-37AA-48A5-8B68-C4C581E38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40CC7-F599-4D7F-82CF-493381B9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9D14C6-6046-4799-8AE6-23FE7833B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1E3384-A1C7-41F7-912E-FD38729D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E478A-12BC-4020-8107-3B7F6E04DE9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709636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EBFEB-2B0D-4D7D-98F7-C6099CA9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E1EF1-19EC-4040-B0AE-EEE9CF01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6BCD8-A1BB-4CAC-A5AE-F8CFA698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81593-BDCA-4055-8F9E-C2F909C06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60057A-433D-413E-9D78-C5746C780E13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91934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F83A9-3E94-4B26-8961-F161A31F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731010-04C2-4FD0-9DB8-2E03FD9D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ABACA-CA04-41E5-92DC-9D9323A3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86CB1-729F-4B74-88C1-67589DF47AD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98180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7DA20-C378-44CB-B42A-B3FBAC5A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DAF22-00C3-4CCA-9A7D-22EE4B19C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84806-A81A-4203-BBCB-32898B431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C7DA9-B8EA-4298-9BCC-015C6EEA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3B2B8-4FBE-4778-A480-860CC555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8B418-211E-423C-81D6-8E6CE206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EBE082-CE83-4B65-A4E6-F88D1E3ECF8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2452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801F-AD37-4FB0-B097-D57CAE78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A32B2-A2CC-48D0-9E66-779AFC086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26985-9028-421D-A9D5-26BD93B8E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1BD90-9DF0-4651-A9CF-F0FBE25FB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012C3-C199-410F-98FA-978042F7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CF135-4564-460A-AFDD-CA86FD893EA1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81381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DB27-58E4-432C-ACE9-B4FD4A749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5A2F4F-182E-4977-A91B-2FDED6828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5250B-EE30-464C-A6FC-CC38090DF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DE454-EECB-4400-AD7A-2B8E95591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1B44-7013-415B-8903-E44962C3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D1C9A-3461-45EC-A8AD-42EEBEAD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563FCF-4762-4040-A1EA-840A7917687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80204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39D1-6522-4DE5-B3C4-5EE7CC15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9FEDD-283F-4148-AEF2-35D8F972F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43BF0-C7E6-4832-8224-0B64BC9D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EB44F-65A0-4394-86AD-EC111173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47063-D60D-4CB6-B6EE-CBE25829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DC7D26-897F-4F3F-AA3A-BE45A1A5E9A3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49222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E70D1-AC4F-4F27-A804-63375B07C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92938" y="260350"/>
            <a:ext cx="1693862" cy="5865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2849E-4990-496E-9A8F-08C73A9F8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08175" y="260350"/>
            <a:ext cx="4932363" cy="5865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81A3C-8894-41ED-BDB0-94171743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24C00-A4DB-45DC-AE76-96577C2B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0B7C3-8471-4D31-A70C-2E25BB910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4D795-F044-42A4-A907-AA437E64375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180025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FF27-9539-4AD4-99E8-B0759F314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B578B-3F13-4E19-87CA-5F3C6E847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6E28F-8ED5-4D43-92CA-66D8006D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D6C6A-08E8-4087-A612-8D06AC4D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DB505-4E22-44B9-A1BD-BA31A474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4103C-4E3E-458B-997A-8558D14B23B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9059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07DD-5613-4C43-AA2E-B75E5884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F06F3-C5D7-49F1-BB20-9D5372BAF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027487" cy="3889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C059D-0A73-4870-B88F-CC787C062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27488" cy="3889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A3B31-9771-40B9-8045-7457A7348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9DD39-89E9-4B68-8B7E-62DFC0571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7CD77-3BFC-48E7-82BF-AAA703E4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D04717-A46D-4425-A7C3-130678A673C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7003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949A-C18F-4C8A-BF33-6FE7460DE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98D4A-ED37-46D0-A613-352008B99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04E74-C2E5-4F16-9A8F-90AC6BE68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582C8-FE3B-4E80-9224-4D08C4E89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C70E3-93B8-42B7-A6DE-8C3AA0F25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EEC4B-8CB0-4862-84D5-781996DA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4E178-70D8-4DD4-88CE-6AC8B267E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29FBF3-A7C6-4DC1-893C-86B60D731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A888C-7956-4530-B9EA-F9FA19258B5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8071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4F37-1D73-4775-8759-91A02C2E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E2DEB-C3A0-4D34-889B-8A42875FB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8454FC-A6C2-4516-96BA-E25A0AC26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D0D7F-E70F-47EC-A150-54BAADAD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ADAAB1-0012-4370-962A-1B71F6F6796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6759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E4577-03F5-4146-8277-FF9C3A963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C3D15-C094-474C-A55B-BD95BA6A1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0D89E-4D54-4D71-B3DC-F86CC3C9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7AC4E8-C4F7-4FE5-AB88-5C32BA35AB7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89976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60CE-E4F5-4DDE-AAF1-18EA9C7D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D708F-A5CB-4801-9045-FA6D25193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AA89-96C1-4EE5-A9E2-8A8F1BD53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F2AA5-499B-4B32-B6DF-81A37DA4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F171F-C195-4ECF-9A52-E1684C63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44174-3E83-48B1-8EF0-3B5D4BD0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D919C3-E0D5-4813-9DE0-F5E0BDF64D7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7394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E94B-2EEF-4BB6-9A90-77EC6DD6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F3995-AAC6-446F-9937-4071C0357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CF8CA-CB5C-496D-88C2-BF3DA3362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D7296-329D-4C5E-9451-1584BF36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C9598-798A-42C5-8E28-DC54ACAC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17BC9-9170-4C2C-B83B-BE629419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E0D17A-9508-4B5E-99C4-9A12582AC0D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8401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3E753CF-F776-48A8-8254-E5E4B7C4D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260350"/>
            <a:ext cx="8207375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ru-RU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F4C49E5-EBA3-4F49-8F60-111FC0ED4C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844675"/>
            <a:ext cx="8207375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ru-RU" altLang="en-US"/>
          </a:p>
        </p:txBody>
      </p:sp>
      <p:sp>
        <p:nvSpPr>
          <p:cNvPr id="1035" name="Rectangle 11">
            <a:extLst>
              <a:ext uri="{FF2B5EF4-FFF2-40B4-BE49-F238E27FC236}">
                <a16:creationId xmlns:a16="http://schemas.microsoft.com/office/drawing/2014/main" id="{BDE13171-1FF6-4B57-9FEB-F602DEC4B92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endParaRPr lang="en-GB" altLang="en-US"/>
          </a:p>
        </p:txBody>
      </p:sp>
      <p:sp>
        <p:nvSpPr>
          <p:cNvPr id="1036" name="Rectangle 12">
            <a:extLst>
              <a:ext uri="{FF2B5EF4-FFF2-40B4-BE49-F238E27FC236}">
                <a16:creationId xmlns:a16="http://schemas.microsoft.com/office/drawing/2014/main" id="{A4742EC9-773B-413A-9B43-28829C594C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endParaRPr lang="en-GB" altLang="en-US"/>
          </a:p>
        </p:txBody>
      </p:sp>
      <p:sp>
        <p:nvSpPr>
          <p:cNvPr id="1037" name="Rectangle 13">
            <a:extLst>
              <a:ext uri="{FF2B5EF4-FFF2-40B4-BE49-F238E27FC236}">
                <a16:creationId xmlns:a16="http://schemas.microsoft.com/office/drawing/2014/main" id="{022A4B1D-3405-440E-B603-990D456513C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fld id="{B839DC8B-0EFC-4C28-96AE-C92F0AC417CF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65313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rgbClr val="1C1C1C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1C1C1C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 kern="1200">
          <a:solidFill>
            <a:srgbClr val="1C1C1C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rgbClr val="1C1C1C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rgbClr val="1C1C1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540462E4-83B8-4ECB-B4F0-3844E93EF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60350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title style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C54D2D5B-CED5-44BA-8252-959F58B55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CEE08851-FD5A-45E8-AFC3-BB84EE8D61B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endParaRPr lang="ru-RU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D43264E9-FADC-4491-997D-CE703B8AAD4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188"/>
            <a:ext cx="2895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endParaRPr lang="ru-RU" altLang="en-US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CA974254-A85D-4642-BB25-4810A41CE31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188"/>
            <a:ext cx="2133600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rgbClr val="1C1C1C"/>
                </a:solidFill>
                <a:latin typeface="+mn-lt"/>
              </a:defRPr>
            </a:lvl1pPr>
          </a:lstStyle>
          <a:p>
            <a:fld id="{2217A1C2-2AA2-4B0E-BA39-0D2152473073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rgbClr val="65313D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65313D"/>
          </a:solidFill>
          <a:latin typeface="Georgia" panose="02040502050405020303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1C1C1C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1C1C1C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1C1C1C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1C1C1C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rgbClr val="1C1C1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5F063636-CDBC-4A58-9EFD-EE601A56A40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8835" y="2394000"/>
            <a:ext cx="4975225" cy="815975"/>
          </a:xfrm>
          <a:noFill/>
        </p:spPr>
        <p:txBody>
          <a:bodyPr/>
          <a:lstStyle/>
          <a:p>
            <a:r>
              <a:rPr lang="en-US" altLang="en-US" sz="2400" dirty="0"/>
              <a:t>E-Market Place for TRIBES in INDIA for selling their DÉCOR.</a:t>
            </a:r>
            <a:br>
              <a:rPr lang="en-US" altLang="en-US" sz="2400" dirty="0"/>
            </a:br>
            <a:endParaRPr lang="en-US" altLang="en-US" sz="2400" dirty="0"/>
          </a:p>
        </p:txBody>
      </p:sp>
      <p:sp>
        <p:nvSpPr>
          <p:cNvPr id="34830" name="Rectangle 14">
            <a:extLst>
              <a:ext uri="{FF2B5EF4-FFF2-40B4-BE49-F238E27FC236}">
                <a16:creationId xmlns:a16="http://schemas.microsoft.com/office/drawing/2014/main" id="{D99EA146-6452-4DDC-BDD2-377433C1C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5" y="3879000"/>
            <a:ext cx="4968875" cy="50323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000">
                <a:solidFill>
                  <a:srgbClr val="6E615D"/>
                </a:solidFill>
                <a:latin typeface="Georgia" panose="02040502050405020303" pitchFamily="18" charset="0"/>
              </a:defRPr>
            </a:lvl1pPr>
            <a:lvl2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anose="02040502050405020303" pitchFamily="18" charset="0"/>
              </a:defRPr>
            </a:lvl2pPr>
            <a:lvl3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anose="02040502050405020303" pitchFamily="18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anose="02040502050405020303" pitchFamily="18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rgbClr val="1C1C1C"/>
                </a:solidFill>
                <a:latin typeface="Georgia" panose="02040502050405020303" pitchFamily="18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anose="02040502050405020303" pitchFamily="18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anose="02040502050405020303" pitchFamily="18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anose="02040502050405020303" pitchFamily="18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1C1C1C"/>
                </a:solidFill>
                <a:latin typeface="Georgia" panose="02040502050405020303" pitchFamily="18" charset="0"/>
              </a:defRPr>
            </a:lvl9pPr>
          </a:lstStyle>
          <a:p>
            <a:r>
              <a:rPr lang="en-US" altLang="en-US" b="0" spc="-150" dirty="0"/>
              <a:t>Team Name : </a:t>
            </a:r>
            <a:r>
              <a:rPr lang="en-US" altLang="en-US" sz="2800" b="0" spc="-150" dirty="0"/>
              <a:t>ARM</a:t>
            </a:r>
            <a:endParaRPr lang="en-US" altLang="en-US" b="0" spc="-150" dirty="0"/>
          </a:p>
          <a:p>
            <a:r>
              <a:rPr lang="en-US" altLang="en-US" b="0" spc="-150" dirty="0"/>
              <a:t>Team Members :  Vikas Kumar</a:t>
            </a:r>
          </a:p>
          <a:p>
            <a:r>
              <a:rPr lang="en-US" altLang="en-US" b="0" spc="-150" dirty="0"/>
              <a:t>	                   Aman Chauhan </a:t>
            </a:r>
          </a:p>
          <a:p>
            <a:r>
              <a:rPr lang="en-US" altLang="en-US" b="0" spc="-150" dirty="0"/>
              <a:t>	                  Sangam Verma</a:t>
            </a:r>
          </a:p>
          <a:p>
            <a:r>
              <a:rPr lang="en-US" altLang="en-US" b="0" spc="-150" dirty="0"/>
              <a:t>	                  Rohit Prajapati [Leader]</a:t>
            </a:r>
          </a:p>
          <a:p>
            <a:endParaRPr lang="uk-UA" altLang="en-US" b="0" spc="-1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797A-056D-4124-BFE0-B61ADE98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36612"/>
            <a:ext cx="4968552" cy="755516"/>
          </a:xfrm>
        </p:spPr>
        <p:txBody>
          <a:bodyPr/>
          <a:lstStyle/>
          <a:p>
            <a:br>
              <a:rPr lang="en-US" dirty="0"/>
            </a:br>
            <a:r>
              <a:rPr lang="en-US" sz="2400" dirty="0"/>
              <a:t>Some Statistics About TRIBES :</a:t>
            </a:r>
            <a:br>
              <a:rPr lang="en-US" dirty="0"/>
            </a:br>
            <a:r>
              <a:rPr lang="en-US" sz="1400" dirty="0"/>
              <a:t>	</a:t>
            </a:r>
            <a:r>
              <a:rPr lang="en-US" sz="1200" dirty="0"/>
              <a:t>( DATA OF </a:t>
            </a:r>
            <a:r>
              <a:rPr lang="en-US" sz="1200" i="1" u="sng" dirty="0"/>
              <a:t>TARGETED AUDIENCE</a:t>
            </a:r>
            <a:r>
              <a:rPr lang="en-US" sz="1200" dirty="0"/>
              <a:t> )</a:t>
            </a:r>
            <a:endParaRPr lang="en-IN" sz="1200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F529A366-C441-4AB9-9F84-A945E17B1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992" y="1052736"/>
            <a:ext cx="4016946" cy="4808314"/>
          </a:xfrm>
        </p:spPr>
        <p:txBody>
          <a:bodyPr/>
          <a:lstStyle/>
          <a:p>
            <a:pPr>
              <a:buFont typeface="Georgia" panose="02040502050405020303" pitchFamily="18" charset="0"/>
              <a:buChar char="›"/>
            </a:pPr>
            <a:r>
              <a:rPr lang="en-US" dirty="0"/>
              <a:t>Problem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400" dirty="0"/>
              <a:t>Reaching out all those tribal people who are very skilled and wants to spread their business.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400" dirty="0"/>
              <a:t>Providing an independent source of income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400" dirty="0"/>
              <a:t>Trying to bring out some faces out in the front and setting an example to all the tribes that they are nothing less.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1400" dirty="0"/>
          </a:p>
          <a:p>
            <a:pPr>
              <a:buFont typeface="Georgia" panose="02040502050405020303" pitchFamily="18" charset="0"/>
              <a:buChar char="›"/>
            </a:pPr>
            <a:r>
              <a:rPr lang="en-US" dirty="0"/>
              <a:t>Solution :</a:t>
            </a: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 A web – app specially designed for tribal people to sell their handmade crafts , decors etc. directly to public.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The only intermediate will be the government.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To do so, special teams can be formed to personally approach in rural areas , Various camps can be organized…...</a:t>
            </a: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endParaRPr lang="en-IN" sz="1400" dirty="0"/>
          </a:p>
          <a:p>
            <a:pPr>
              <a:buFont typeface="Georgia" panose="02040502050405020303" pitchFamily="18" charset="0"/>
              <a:buChar char="›"/>
            </a:pPr>
            <a:endParaRPr lang="en-IN" sz="1400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598DBEA-5247-4090-9B47-546B883D7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5FB997-903D-44D8-ABE0-74CC9C50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DAAB1-0012-4370-962A-1B71F6F67968}" type="slidenum">
              <a:rPr lang="en-GB" altLang="en-US" smtClean="0"/>
              <a:pPr/>
              <a:t>2</a:t>
            </a:fld>
            <a:endParaRPr lang="en-GB" alt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132DDF3-CB0B-4171-8023-63F305007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727246"/>
              </p:ext>
            </p:extLst>
          </p:nvPr>
        </p:nvGraphicFramePr>
        <p:xfrm>
          <a:off x="124805" y="1235616"/>
          <a:ext cx="3960440" cy="1493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2000" endA="300" endPos="35000" dir="5400000" sy="-100000" algn="bl" rotWithShape="0"/>
                </a:effectLst>
                <a:tableStyleId>{5C22544A-7EE6-4342-B048-85BDC9FD1C3A}</a:tableStyleId>
              </a:tblPr>
              <a:tblGrid>
                <a:gridCol w="1309858">
                  <a:extLst>
                    <a:ext uri="{9D8B030D-6E8A-4147-A177-3AD203B41FA5}">
                      <a16:colId xmlns:a16="http://schemas.microsoft.com/office/drawing/2014/main" val="761697347"/>
                    </a:ext>
                  </a:extLst>
                </a:gridCol>
                <a:gridCol w="1325291">
                  <a:extLst>
                    <a:ext uri="{9D8B030D-6E8A-4147-A177-3AD203B41FA5}">
                      <a16:colId xmlns:a16="http://schemas.microsoft.com/office/drawing/2014/main" val="2223077012"/>
                    </a:ext>
                  </a:extLst>
                </a:gridCol>
                <a:gridCol w="1325291">
                  <a:extLst>
                    <a:ext uri="{9D8B030D-6E8A-4147-A177-3AD203B41FA5}">
                      <a16:colId xmlns:a16="http://schemas.microsoft.com/office/drawing/2014/main" val="67047269"/>
                    </a:ext>
                  </a:extLst>
                </a:gridCol>
              </a:tblGrid>
              <a:tr h="236282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>
                          <a:effectLst/>
                        </a:rPr>
                        <a:t>State</a:t>
                      </a:r>
                      <a:endParaRPr lang="en-IN" sz="1200" dirty="0">
                        <a:effectLst/>
                      </a:endParaRP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effectLst/>
                        </a:rPr>
                        <a:t>Population of Tribes </a:t>
                      </a:r>
                      <a:endParaRPr lang="en-US" sz="1400" dirty="0">
                        <a:effectLst/>
                      </a:endParaRP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B.P.L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</a:rPr>
                        <a:t>Percentage</a:t>
                      </a: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17600581"/>
                  </a:ext>
                </a:extLst>
              </a:tr>
              <a:tr h="1575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O</a:t>
                      </a:r>
                      <a:r>
                        <a:rPr lang="en-IN" sz="1200" dirty="0" err="1">
                          <a:effectLst/>
                        </a:rPr>
                        <a:t>disha</a:t>
                      </a:r>
                      <a:endParaRPr lang="en-IN" sz="1200" dirty="0">
                        <a:effectLst/>
                      </a:endParaRP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dk1"/>
                          </a:solidFill>
                          <a:effectLst/>
                        </a:rPr>
                        <a:t>     8.1 million</a:t>
                      </a:r>
                      <a:endParaRPr lang="en-IN" sz="140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           46.8 %</a:t>
                      </a:r>
                      <a:endParaRPr lang="en-IN" sz="1200" dirty="0"/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92480426"/>
                  </a:ext>
                </a:extLst>
              </a:tr>
              <a:tr h="7876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Madhya Pradesh</a:t>
                      </a: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dk1"/>
                          </a:solidFill>
                          <a:effectLst/>
                        </a:rPr>
                        <a:t>     4.3 million</a:t>
                      </a:r>
                      <a:endParaRPr lang="en-IN" sz="140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            36.9 %</a:t>
                      </a:r>
                      <a:endParaRPr lang="en-IN" sz="1200" dirty="0"/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1161350"/>
                  </a:ext>
                </a:extLst>
              </a:tr>
              <a:tr h="7876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Maharashtra</a:t>
                      </a: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effectLst/>
                        </a:rPr>
                        <a:t>10.6 million</a:t>
                      </a: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29.6</a:t>
                      </a:r>
                      <a:r>
                        <a:rPr lang="en-IN" sz="1200" dirty="0">
                          <a:effectLst/>
                        </a:rPr>
                        <a:t>%</a:t>
                      </a: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990063808"/>
                  </a:ext>
                </a:extLst>
              </a:tr>
              <a:tr h="7876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Rajasthan</a:t>
                      </a: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7</a:t>
                      </a:r>
                      <a:r>
                        <a:rPr lang="en-IN" sz="1400" dirty="0">
                          <a:effectLst/>
                        </a:rPr>
                        <a:t>.09 million</a:t>
                      </a: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18.7%</a:t>
                      </a: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328219"/>
                  </a:ext>
                </a:extLst>
              </a:tr>
              <a:tr h="15752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Chhattisgarh</a:t>
                      </a: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</a:t>
                      </a:r>
                      <a:r>
                        <a:rPr lang="en-IN" sz="1400" dirty="0">
                          <a:effectLst/>
                        </a:rPr>
                        <a:t>.61 million</a:t>
                      </a: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effectLst/>
                        </a:rPr>
                        <a:t>7.50%</a:t>
                      </a:r>
                    </a:p>
                  </a:txBody>
                  <a:tcPr marL="68580" marR="68580" marT="0" marB="0">
                    <a:cell3D prstMaterial="dkEdge">
                      <a:bevel w="25400" h="25400" prst="angle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767544098"/>
                  </a:ext>
                </a:extLst>
              </a:tr>
            </a:tbl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4BDFD408-EE32-4537-8C15-295C01F83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453699"/>
              </p:ext>
            </p:extLst>
          </p:nvPr>
        </p:nvGraphicFramePr>
        <p:xfrm>
          <a:off x="297000" y="3024000"/>
          <a:ext cx="3960440" cy="288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095232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1C2EE-D932-4B6B-9344-BBED4E4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AC4E8-C4F7-4FE5-AB88-5C32BA35AB72}" type="slidenum">
              <a:rPr lang="en-GB" altLang="en-US" smtClean="0"/>
              <a:pPr/>
              <a:t>3</a:t>
            </a:fld>
            <a:endParaRPr lang="en-GB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02AF6-7D73-495B-9810-91077BB7D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3DC026-C228-4269-9D02-B08A3BE8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1539000"/>
            <a:ext cx="855000" cy="494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A8D68-B3C5-414C-AFDB-22075191A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000" y="6292998"/>
            <a:ext cx="855000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3381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6E9A7-2916-4E5F-9E56-C668FFAF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4D47B-0FEB-4A35-8758-ACEA0FBA2CC1}" type="slidenum">
              <a:rPr lang="ru-RU" altLang="en-US" smtClean="0"/>
              <a:pPr/>
              <a:t>4</a:t>
            </a:fld>
            <a:r>
              <a:rPr lang="en-US" altLang="en-US" dirty="0"/>
              <a:t> </a:t>
            </a:r>
            <a:endParaRPr lang="ru-RU" alt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2DD1F2-78F2-4385-A601-F8FB7FAE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 WEB-APP :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617047-1077-49DD-BD34-74B98DB6F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00" y="1494000"/>
            <a:ext cx="3330000" cy="20556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5FCA04-B4A9-497B-9CDF-5F0D68E1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00" y="1494000"/>
            <a:ext cx="3695000" cy="20784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264CE7-8D45-4884-8B10-1D4A9C098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000" y="3924000"/>
            <a:ext cx="3312000" cy="2205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5BD1BD-A0E0-453E-884D-A1DDAFC28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00" y="3969000"/>
            <a:ext cx="3690000" cy="2075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84B952-A893-44C3-9EE4-FE443BEA39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1471198"/>
            <a:ext cx="3371437" cy="2078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292B2-0580-4006-BDA6-B5B251F3EE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00" y="1471198"/>
            <a:ext cx="3690000" cy="2101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EB3384-1327-4B8E-8CCD-6D5BCCC439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8" y="3834000"/>
            <a:ext cx="3312001" cy="229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26CF5-7AA6-4441-9A10-42800F2C03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00" y="3966185"/>
            <a:ext cx="3695000" cy="216281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C476-3A0B-428C-97F6-7241AC756DE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perspective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anchor="ctr"/>
          <a:lstStyle/>
          <a:p>
            <a:r>
              <a:rPr lang="en-US" dirty="0"/>
              <a:t>Thank you !!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F2362-AB24-4645-850F-123288EE4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671C1-85CF-4936-823A-F2C4FB4A9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4103C-4E3E-458B-997A-8558D14B23B9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790858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1106</TotalTime>
  <Words>212</Words>
  <Application>Microsoft Office PowerPoint</Application>
  <PresentationFormat>On-screen Show (4:3)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Georgia</vt:lpstr>
      <vt:lpstr>Wingdings</vt:lpstr>
      <vt:lpstr>template</vt:lpstr>
      <vt:lpstr>Custom Design</vt:lpstr>
      <vt:lpstr>E-Market Place for TRIBES in INDIA for selling their DÉCOR. </vt:lpstr>
      <vt:lpstr> Some Statistics About TRIBES :  ( DATA OF TARGETED AUDIENCE )</vt:lpstr>
      <vt:lpstr>PowerPoint Presentation</vt:lpstr>
      <vt:lpstr>OUR  WEB-APP :</vt:lpstr>
      <vt:lpstr>Thank you !!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E-Marketing for TRIBES in INDIA</dc:title>
  <dc:creator>vikas rajput</dc:creator>
  <cp:lastModifiedBy>Aman Chauhan</cp:lastModifiedBy>
  <cp:revision>46</cp:revision>
  <dcterms:created xsi:type="dcterms:W3CDTF">2020-01-13T17:51:50Z</dcterms:created>
  <dcterms:modified xsi:type="dcterms:W3CDTF">2020-02-02T12:06:37Z</dcterms:modified>
</cp:coreProperties>
</file>